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300" r:id="rId6"/>
    <p:sldId id="265" r:id="rId7"/>
    <p:sldId id="276" r:id="rId8"/>
    <p:sldId id="277" r:id="rId9"/>
    <p:sldId id="296" r:id="rId10"/>
    <p:sldId id="297" r:id="rId11"/>
    <p:sldId id="283" r:id="rId12"/>
    <p:sldId id="285" r:id="rId13"/>
    <p:sldId id="286" r:id="rId14"/>
    <p:sldId id="289" r:id="rId15"/>
    <p:sldId id="293" r:id="rId16"/>
    <p:sldId id="279" r:id="rId17"/>
    <p:sldId id="290" r:id="rId18"/>
    <p:sldId id="298" r:id="rId19"/>
    <p:sldId id="294" r:id="rId20"/>
    <p:sldId id="2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72" d="100"/>
          <a:sy n="72" d="100"/>
        </p:scale>
        <p:origin x="660" y="7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4/30/2018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4/30/2018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4/30/2018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4/30/2018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4/30/2018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4/30/2018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4/30/2018</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4/30/2018</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4/30/2018</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4/30/2018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4/30/2018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4/30/2018</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165763"/>
            <a:ext cx="9565704" cy="1711037"/>
          </a:xfrm>
        </p:spPr>
        <p:txBody>
          <a:bodyPr/>
          <a:lstStyle/>
          <a:p>
            <a:r>
              <a:rPr lang="en-IN" dirty="0"/>
              <a:t>Handwritten Digit Recognition System</a:t>
            </a:r>
            <a:endParaRPr dirty="0"/>
          </a:p>
        </p:txBody>
      </p:sp>
      <p:sp>
        <p:nvSpPr>
          <p:cNvPr id="3" name="Subtitle 2"/>
          <p:cNvSpPr>
            <a:spLocks noGrp="1"/>
          </p:cNvSpPr>
          <p:nvPr>
            <p:ph type="subTitle" idx="1"/>
          </p:nvPr>
        </p:nvSpPr>
        <p:spPr/>
        <p:txBody>
          <a:bodyPr/>
          <a:lstStyle/>
          <a:p>
            <a:r>
              <a:rPr lang="en-IN" dirty="0"/>
              <a:t>An UI based Offline Recogniser</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D4F-061B-442D-9BAA-02C1A08356D5}"/>
              </a:ext>
            </a:extLst>
          </p:cNvPr>
          <p:cNvSpPr>
            <a:spLocks noGrp="1"/>
          </p:cNvSpPr>
          <p:nvPr>
            <p:ph type="title"/>
          </p:nvPr>
        </p:nvSpPr>
        <p:spPr/>
        <p:txBody>
          <a:bodyPr>
            <a:normAutofit/>
          </a:bodyPr>
          <a:lstStyle/>
          <a:p>
            <a:pPr algn="ctr"/>
            <a:r>
              <a:rPr lang="en-IN" sz="3800" dirty="0"/>
              <a:t>KNN Classifier</a:t>
            </a:r>
          </a:p>
        </p:txBody>
      </p:sp>
      <p:sp>
        <p:nvSpPr>
          <p:cNvPr id="3" name="Content Placeholder 2">
            <a:extLst>
              <a:ext uri="{FF2B5EF4-FFF2-40B4-BE49-F238E27FC236}">
                <a16:creationId xmlns:a16="http://schemas.microsoft.com/office/drawing/2014/main" id="{7D20524C-4C1B-49CB-8C7D-E7B672AE49DD}"/>
              </a:ext>
            </a:extLst>
          </p:cNvPr>
          <p:cNvSpPr>
            <a:spLocks noGrp="1"/>
          </p:cNvSpPr>
          <p:nvPr>
            <p:ph sz="half" idx="1"/>
          </p:nvPr>
        </p:nvSpPr>
        <p:spPr/>
        <p:txBody>
          <a:bodyPr>
            <a:normAutofit/>
          </a:bodyPr>
          <a:lstStyle/>
          <a:p>
            <a:r>
              <a:rPr lang="en-IN" sz="2200" dirty="0"/>
              <a:t>K nearest neighbours is a simple algorithm that stores all available cases and classifies new cases based on a similarity measure (e.g., distance functions). KNN has been used in statistical estimation and pattern recognition already since the beginning of 1970’s.</a:t>
            </a:r>
          </a:p>
        </p:txBody>
      </p:sp>
      <p:pic>
        <p:nvPicPr>
          <p:cNvPr id="6" name="Content Placeholder 5">
            <a:extLst>
              <a:ext uri="{FF2B5EF4-FFF2-40B4-BE49-F238E27FC236}">
                <a16:creationId xmlns:a16="http://schemas.microsoft.com/office/drawing/2014/main" id="{545F46E2-9167-4D8D-95D4-591A25A687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825626"/>
            <a:ext cx="4572000" cy="3691606"/>
          </a:xfrm>
        </p:spPr>
      </p:pic>
    </p:spTree>
    <p:extLst>
      <p:ext uri="{BB962C8B-B14F-4D97-AF65-F5344CB8AC3E}">
        <p14:creationId xmlns:p14="http://schemas.microsoft.com/office/powerpoint/2010/main" val="7051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D4F-061B-442D-9BAA-02C1A08356D5}"/>
              </a:ext>
            </a:extLst>
          </p:cNvPr>
          <p:cNvSpPr>
            <a:spLocks noGrp="1"/>
          </p:cNvSpPr>
          <p:nvPr>
            <p:ph type="title"/>
          </p:nvPr>
        </p:nvSpPr>
        <p:spPr/>
        <p:txBody>
          <a:bodyPr>
            <a:normAutofit/>
          </a:bodyPr>
          <a:lstStyle/>
          <a:p>
            <a:pPr algn="ctr"/>
            <a:r>
              <a:rPr lang="en-IN" sz="3800" dirty="0"/>
              <a:t>Random Forest Classifier</a:t>
            </a:r>
          </a:p>
        </p:txBody>
      </p:sp>
      <p:sp>
        <p:nvSpPr>
          <p:cNvPr id="3" name="Content Placeholder 2">
            <a:extLst>
              <a:ext uri="{FF2B5EF4-FFF2-40B4-BE49-F238E27FC236}">
                <a16:creationId xmlns:a16="http://schemas.microsoft.com/office/drawing/2014/main" id="{7D20524C-4C1B-49CB-8C7D-E7B672AE49DD}"/>
              </a:ext>
            </a:extLst>
          </p:cNvPr>
          <p:cNvSpPr>
            <a:spLocks noGrp="1"/>
          </p:cNvSpPr>
          <p:nvPr>
            <p:ph sz="half" idx="1"/>
          </p:nvPr>
        </p:nvSpPr>
        <p:spPr/>
        <p:txBody>
          <a:bodyPr>
            <a:normAutofit/>
          </a:bodyPr>
          <a:lstStyle/>
          <a:p>
            <a:r>
              <a:rPr lang="en-IN" dirty="0"/>
              <a:t>One big advantage of random forest is, that it can be used for both classification and regression problems, which form the majority of current machine learning systems. I will talk about random forest in classification, since classification is sometimes considered the building block of machine learning. Below you can see how a random forest would look like with two trees:</a:t>
            </a:r>
          </a:p>
        </p:txBody>
      </p:sp>
      <p:pic>
        <p:nvPicPr>
          <p:cNvPr id="6" name="Content Placeholder 5">
            <a:extLst>
              <a:ext uri="{FF2B5EF4-FFF2-40B4-BE49-F238E27FC236}">
                <a16:creationId xmlns:a16="http://schemas.microsoft.com/office/drawing/2014/main" id="{24FA3591-AC71-4A0B-B6B0-1E0FEED9EA9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24600" y="1825626"/>
            <a:ext cx="4343400" cy="3547590"/>
          </a:xfrm>
        </p:spPr>
      </p:pic>
    </p:spTree>
    <p:extLst>
      <p:ext uri="{BB962C8B-B14F-4D97-AF65-F5344CB8AC3E}">
        <p14:creationId xmlns:p14="http://schemas.microsoft.com/office/powerpoint/2010/main" val="399441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D4F-061B-442D-9BAA-02C1A08356D5}"/>
              </a:ext>
            </a:extLst>
          </p:cNvPr>
          <p:cNvSpPr>
            <a:spLocks noGrp="1"/>
          </p:cNvSpPr>
          <p:nvPr>
            <p:ph type="title"/>
          </p:nvPr>
        </p:nvSpPr>
        <p:spPr/>
        <p:txBody>
          <a:bodyPr>
            <a:normAutofit/>
          </a:bodyPr>
          <a:lstStyle/>
          <a:p>
            <a:pPr algn="ctr"/>
            <a:r>
              <a:rPr lang="en-IN" sz="3800" dirty="0"/>
              <a:t>Support Vector Machines</a:t>
            </a:r>
          </a:p>
        </p:txBody>
      </p:sp>
      <p:sp>
        <p:nvSpPr>
          <p:cNvPr id="8" name="Content Placeholder 7">
            <a:extLst>
              <a:ext uri="{FF2B5EF4-FFF2-40B4-BE49-F238E27FC236}">
                <a16:creationId xmlns:a16="http://schemas.microsoft.com/office/drawing/2014/main" id="{FB6D5985-5FCF-4EF5-98E5-D2F0941366C4}"/>
              </a:ext>
            </a:extLst>
          </p:cNvPr>
          <p:cNvSpPr>
            <a:spLocks noGrp="1"/>
          </p:cNvSpPr>
          <p:nvPr>
            <p:ph sz="half" idx="1"/>
          </p:nvPr>
        </p:nvSpPr>
        <p:spPr/>
        <p:txBody>
          <a:bodyPr>
            <a:normAutofit/>
          </a:bodyPr>
          <a:lstStyle/>
          <a:p>
            <a:r>
              <a:rPr lang="en-IN" sz="2200" dirty="0"/>
              <a:t>A Support Vector Machine (SVM) performs classification by constructing an (N-1) dimensional hyperplane for an N dimensional vector that optimally separates (classifies) the data into two categories.</a:t>
            </a:r>
          </a:p>
        </p:txBody>
      </p:sp>
      <p:pic>
        <p:nvPicPr>
          <p:cNvPr id="13" name="Content Placeholder 12">
            <a:extLst>
              <a:ext uri="{FF2B5EF4-FFF2-40B4-BE49-F238E27FC236}">
                <a16:creationId xmlns:a16="http://schemas.microsoft.com/office/drawing/2014/main" id="{9F448F8A-93D6-479E-9ABF-872B7064FD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600" y="1888834"/>
            <a:ext cx="4343400" cy="4143957"/>
          </a:xfrm>
        </p:spPr>
      </p:pic>
    </p:spTree>
    <p:extLst>
      <p:ext uri="{BB962C8B-B14F-4D97-AF65-F5344CB8AC3E}">
        <p14:creationId xmlns:p14="http://schemas.microsoft.com/office/powerpoint/2010/main" val="73583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E91E-24BC-43D4-97DC-1C20A06D9F62}"/>
              </a:ext>
            </a:extLst>
          </p:cNvPr>
          <p:cNvSpPr>
            <a:spLocks noGrp="1"/>
          </p:cNvSpPr>
          <p:nvPr>
            <p:ph type="title"/>
          </p:nvPr>
        </p:nvSpPr>
        <p:spPr/>
        <p:txBody>
          <a:bodyPr>
            <a:normAutofit/>
          </a:bodyPr>
          <a:lstStyle/>
          <a:p>
            <a:pPr algn="ctr"/>
            <a:r>
              <a:rPr lang="en-IN" sz="3800" dirty="0"/>
              <a:t>Results and Comparison</a:t>
            </a:r>
          </a:p>
        </p:txBody>
      </p:sp>
      <p:pic>
        <p:nvPicPr>
          <p:cNvPr id="5" name="Content Placeholder 4">
            <a:extLst>
              <a:ext uri="{FF2B5EF4-FFF2-40B4-BE49-F238E27FC236}">
                <a16:creationId xmlns:a16="http://schemas.microsoft.com/office/drawing/2014/main" id="{655D52C9-C7A0-4F6A-9695-068DDA6ED2B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096000" y="1825624"/>
            <a:ext cx="5400600" cy="4270374"/>
          </a:xfrm>
        </p:spPr>
      </p:pic>
      <p:sp>
        <p:nvSpPr>
          <p:cNvPr id="6" name="Content Placeholder 5">
            <a:extLst>
              <a:ext uri="{FF2B5EF4-FFF2-40B4-BE49-F238E27FC236}">
                <a16:creationId xmlns:a16="http://schemas.microsoft.com/office/drawing/2014/main" id="{D14F081D-D44C-4447-AB35-92B1895AA980}"/>
              </a:ext>
            </a:extLst>
          </p:cNvPr>
          <p:cNvSpPr>
            <a:spLocks noGrp="1"/>
          </p:cNvSpPr>
          <p:nvPr>
            <p:ph sz="half" idx="2"/>
          </p:nvPr>
        </p:nvSpPr>
        <p:spPr>
          <a:xfrm>
            <a:off x="911424" y="1825624"/>
            <a:ext cx="4847456" cy="4270375"/>
          </a:xfrm>
        </p:spPr>
        <p:txBody>
          <a:bodyPr>
            <a:normAutofit/>
          </a:bodyPr>
          <a:lstStyle/>
          <a:p>
            <a:r>
              <a:rPr lang="en-IN" dirty="0"/>
              <a:t>The accuracy of Polynomial SVM was found to be 94.76% which was the highest amongst the classifiers compared.</a:t>
            </a:r>
          </a:p>
          <a:p>
            <a:r>
              <a:rPr lang="en-IN" dirty="0"/>
              <a:t>The accuracy of Linear SVM was found to be 91.3%.</a:t>
            </a:r>
          </a:p>
          <a:p>
            <a:r>
              <a:rPr lang="en-IN" dirty="0"/>
              <a:t>The accuracy of KNN Classifier was found to be 88.73%.</a:t>
            </a:r>
          </a:p>
          <a:p>
            <a:r>
              <a:rPr lang="en-IN" dirty="0"/>
              <a:t>The accuracy of RFC was found to be 80.6%.</a:t>
            </a:r>
          </a:p>
        </p:txBody>
      </p:sp>
    </p:spTree>
    <p:extLst>
      <p:ext uri="{BB962C8B-B14F-4D97-AF65-F5344CB8AC3E}">
        <p14:creationId xmlns:p14="http://schemas.microsoft.com/office/powerpoint/2010/main" val="10292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E91E-24BC-43D4-97DC-1C20A06D9F62}"/>
              </a:ext>
            </a:extLst>
          </p:cNvPr>
          <p:cNvSpPr>
            <a:spLocks noGrp="1"/>
          </p:cNvSpPr>
          <p:nvPr>
            <p:ph type="title"/>
          </p:nvPr>
        </p:nvSpPr>
        <p:spPr/>
        <p:txBody>
          <a:bodyPr>
            <a:normAutofit/>
          </a:bodyPr>
          <a:lstStyle/>
          <a:p>
            <a:pPr algn="ctr"/>
            <a:r>
              <a:rPr lang="en-IN" sz="3800" dirty="0"/>
              <a:t>Results and Comparison</a:t>
            </a:r>
          </a:p>
        </p:txBody>
      </p:sp>
      <p:pic>
        <p:nvPicPr>
          <p:cNvPr id="5" name="Content Placeholder 4">
            <a:extLst>
              <a:ext uri="{FF2B5EF4-FFF2-40B4-BE49-F238E27FC236}">
                <a16:creationId xmlns:a16="http://schemas.microsoft.com/office/drawing/2014/main" id="{655D52C9-C7A0-4F6A-9695-068DDA6ED2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1916832"/>
            <a:ext cx="9144000" cy="4483968"/>
          </a:xfrm>
        </p:spPr>
      </p:pic>
    </p:spTree>
    <p:extLst>
      <p:ext uri="{BB962C8B-B14F-4D97-AF65-F5344CB8AC3E}">
        <p14:creationId xmlns:p14="http://schemas.microsoft.com/office/powerpoint/2010/main" val="262970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388A-882B-4A4A-8652-0AD84AC931FF}"/>
              </a:ext>
            </a:extLst>
          </p:cNvPr>
          <p:cNvSpPr>
            <a:spLocks noGrp="1"/>
          </p:cNvSpPr>
          <p:nvPr>
            <p:ph type="title"/>
          </p:nvPr>
        </p:nvSpPr>
        <p:spPr/>
        <p:txBody>
          <a:bodyPr>
            <a:normAutofit/>
          </a:bodyPr>
          <a:lstStyle/>
          <a:p>
            <a:pPr algn="ctr"/>
            <a:r>
              <a:rPr lang="en-IN" sz="3800" dirty="0"/>
              <a:t>Working Sample</a:t>
            </a:r>
          </a:p>
        </p:txBody>
      </p:sp>
      <p:pic>
        <p:nvPicPr>
          <p:cNvPr id="7" name="Digit Recognition 29-04-2018 23_54_59">
            <a:hlinkClick r:id="" action="ppaction://media"/>
            <a:extLst>
              <a:ext uri="{FF2B5EF4-FFF2-40B4-BE49-F238E27FC236}">
                <a16:creationId xmlns:a16="http://schemas.microsoft.com/office/drawing/2014/main" id="{60E34C2D-4666-45C7-BEBA-A6EA547CDD2A}"/>
              </a:ext>
            </a:extLst>
          </p:cNvPr>
          <p:cNvPicPr>
            <a:picLocks noGrp="1" noChangeAspect="1"/>
          </p:cNvPicPr>
          <p:nvPr>
            <p:ph idx="1"/>
            <a:videoFile r:link="rId1"/>
            <p:extLst>
              <p:ext uri="{DAA4B4D4-6D71-4841-9C94-3DE7FCFB9230}">
                <p14:media xmlns:p14="http://schemas.microsoft.com/office/powerpoint/2010/main" r:embed="rId2">
                  <p14:trim st="3000" end="1114.3333"/>
                </p14:media>
              </p:ext>
            </p:extLst>
          </p:nvPr>
        </p:nvPicPr>
        <p:blipFill>
          <a:blip r:embed="rId4"/>
          <a:stretch>
            <a:fillRect/>
          </a:stretch>
        </p:blipFill>
        <p:spPr>
          <a:xfrm>
            <a:off x="1524000" y="1600200"/>
            <a:ext cx="9144000" cy="4800600"/>
          </a:xfrm>
        </p:spPr>
      </p:pic>
    </p:spTree>
    <p:extLst>
      <p:ext uri="{BB962C8B-B14F-4D97-AF65-F5344CB8AC3E}">
        <p14:creationId xmlns:p14="http://schemas.microsoft.com/office/powerpoint/2010/main" val="13991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22AC-080E-4D92-B118-3DB9E10EDAA1}"/>
              </a:ext>
            </a:extLst>
          </p:cNvPr>
          <p:cNvSpPr>
            <a:spLocks noGrp="1"/>
          </p:cNvSpPr>
          <p:nvPr>
            <p:ph type="title"/>
          </p:nvPr>
        </p:nvSpPr>
        <p:spPr/>
        <p:txBody>
          <a:bodyPr>
            <a:normAutofit/>
          </a:bodyPr>
          <a:lstStyle/>
          <a:p>
            <a:pPr algn="ctr"/>
            <a:r>
              <a:rPr lang="en-IN" sz="3800" dirty="0"/>
              <a:t>Summary and Conclusion</a:t>
            </a:r>
          </a:p>
        </p:txBody>
      </p:sp>
      <p:sp>
        <p:nvSpPr>
          <p:cNvPr id="3" name="Content Placeholder 2">
            <a:extLst>
              <a:ext uri="{FF2B5EF4-FFF2-40B4-BE49-F238E27FC236}">
                <a16:creationId xmlns:a16="http://schemas.microsoft.com/office/drawing/2014/main" id="{31EFBCE9-3736-4DDA-8F6E-292EA6F46387}"/>
              </a:ext>
            </a:extLst>
          </p:cNvPr>
          <p:cNvSpPr>
            <a:spLocks noGrp="1"/>
          </p:cNvSpPr>
          <p:nvPr>
            <p:ph idx="1"/>
          </p:nvPr>
        </p:nvSpPr>
        <p:spPr/>
        <p:txBody>
          <a:bodyPr>
            <a:normAutofit/>
          </a:bodyPr>
          <a:lstStyle/>
          <a:p>
            <a:r>
              <a:rPr lang="en-IN" sz="2200" dirty="0"/>
              <a:t>We have described a simple approach for processing and classification for English Handwritten digit recognition. Four classifiers were used for the recognition process each of which classified the digits into 10 categories based on their respective results. The overall performance was 90% for the recognition of custom digits and 94.7% for the 2,500 MNIST test digit images. </a:t>
            </a:r>
          </a:p>
          <a:p>
            <a:r>
              <a:rPr lang="en-IN" sz="2200" b="1" dirty="0"/>
              <a:t>In the future work, </a:t>
            </a:r>
            <a:r>
              <a:rPr lang="en-IN" sz="2200" dirty="0"/>
              <a:t>an online implementation of the same and we will build an application that could recognize a string of digits, not just a single digit. It will be an implementation of complete Optical Character Recognition system  and  hope to implement it using Neural Networks.</a:t>
            </a:r>
          </a:p>
        </p:txBody>
      </p:sp>
    </p:spTree>
    <p:extLst>
      <p:ext uri="{BB962C8B-B14F-4D97-AF65-F5344CB8AC3E}">
        <p14:creationId xmlns:p14="http://schemas.microsoft.com/office/powerpoint/2010/main" val="202977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0A64-AD40-46C7-B213-EE9ACBC5118D}"/>
              </a:ext>
            </a:extLst>
          </p:cNvPr>
          <p:cNvSpPr>
            <a:spLocks noGrp="1"/>
          </p:cNvSpPr>
          <p:nvPr>
            <p:ph type="title"/>
          </p:nvPr>
        </p:nvSpPr>
        <p:spPr/>
        <p:txBody>
          <a:bodyPr>
            <a:normAutofit/>
          </a:bodyPr>
          <a:lstStyle/>
          <a:p>
            <a:pPr algn="ctr"/>
            <a:r>
              <a:rPr lang="en-IN" sz="3800" dirty="0"/>
              <a:t>References</a:t>
            </a:r>
          </a:p>
        </p:txBody>
      </p:sp>
      <p:sp>
        <p:nvSpPr>
          <p:cNvPr id="3" name="Content Placeholder 2">
            <a:extLst>
              <a:ext uri="{FF2B5EF4-FFF2-40B4-BE49-F238E27FC236}">
                <a16:creationId xmlns:a16="http://schemas.microsoft.com/office/drawing/2014/main" id="{842CA02C-A655-475B-898C-A129E6C111D7}"/>
              </a:ext>
            </a:extLst>
          </p:cNvPr>
          <p:cNvSpPr>
            <a:spLocks noGrp="1"/>
          </p:cNvSpPr>
          <p:nvPr>
            <p:ph idx="1"/>
          </p:nvPr>
        </p:nvSpPr>
        <p:spPr/>
        <p:txBody>
          <a:bodyPr/>
          <a:lstStyle/>
          <a:p>
            <a:pPr marL="0" indent="0">
              <a:buNone/>
            </a:pPr>
            <a:r>
              <a:rPr lang="en-IN" sz="2200" dirty="0"/>
              <a:t>[1] Feature Set Evaluation for Offline Handwriting Recognition Systems, http://ieeexplore.ieee.org/document/7321805/ </a:t>
            </a:r>
          </a:p>
          <a:p>
            <a:pPr marL="0" indent="0">
              <a:buNone/>
            </a:pPr>
            <a:r>
              <a:rPr lang="en-IN" sz="2200" dirty="0"/>
              <a:t>[2] THE MNIST DATABASE OF HANDWRITTEN DIGITS, http://yann.lecun.com/exdb/mnist/</a:t>
            </a:r>
          </a:p>
          <a:p>
            <a:pPr marL="0" indent="0">
              <a:buNone/>
            </a:pPr>
            <a:r>
              <a:rPr lang="en-IN" sz="2200" dirty="0"/>
              <a:t>[3] K-nearest Neighbours Algorithm, https://en.wikipedia.org/wiki/K-nearest_neighbors_algorithm </a:t>
            </a:r>
          </a:p>
          <a:p>
            <a:pPr marL="0" indent="0">
              <a:buNone/>
            </a:pPr>
            <a:r>
              <a:rPr lang="en-IN" sz="2200" dirty="0"/>
              <a:t>[4] Random Forest, https://en.wikipedia.org/wiki/Random_forest </a:t>
            </a:r>
          </a:p>
          <a:p>
            <a:pPr marL="0" indent="0">
              <a:buNone/>
            </a:pPr>
            <a:r>
              <a:rPr lang="en-IN" sz="2200" dirty="0"/>
              <a:t>[5] Support Vector Machine, https://en.wikipedia.org/wiki/Support_vector_machine </a:t>
            </a:r>
          </a:p>
          <a:p>
            <a:pPr marL="0" indent="0">
              <a:buNone/>
            </a:pPr>
            <a:r>
              <a:rPr lang="en-IN" sz="2200" dirty="0"/>
              <a:t>[6] Digit Recognizer</a:t>
            </a:r>
            <a:r>
              <a:rPr lang="en-IN" sz="2200" b="1" dirty="0"/>
              <a:t>, </a:t>
            </a:r>
            <a:r>
              <a:rPr lang="en-IN" sz="2200" dirty="0"/>
              <a:t>https://www.kaggle.com/c/digit-recognizer </a:t>
            </a:r>
          </a:p>
          <a:p>
            <a:endParaRPr lang="en-IN" dirty="0"/>
          </a:p>
        </p:txBody>
      </p:sp>
    </p:spTree>
    <p:extLst>
      <p:ext uri="{BB962C8B-B14F-4D97-AF65-F5344CB8AC3E}">
        <p14:creationId xmlns:p14="http://schemas.microsoft.com/office/powerpoint/2010/main" val="856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508663"/>
            <a:ext cx="9565704" cy="1711037"/>
          </a:xfrm>
        </p:spPr>
        <p:txBody>
          <a:bodyPr>
            <a:normAutofit/>
          </a:bodyPr>
          <a:lstStyle/>
          <a:p>
            <a:r>
              <a:rPr lang="en-IN" sz="2400" dirty="0" err="1"/>
              <a:t>Rishab</a:t>
            </a:r>
            <a:r>
              <a:rPr lang="en-IN" sz="2400" dirty="0"/>
              <a:t> 		1505137 (CSE) </a:t>
            </a:r>
            <a:br>
              <a:rPr lang="en-IN" sz="2400" dirty="0"/>
            </a:br>
            <a:r>
              <a:rPr lang="en-IN" sz="2400" dirty="0"/>
              <a:t>Anish </a:t>
            </a:r>
            <a:r>
              <a:rPr lang="en-IN" sz="2400" dirty="0" err="1"/>
              <a:t>Hota</a:t>
            </a:r>
            <a:r>
              <a:rPr lang="en-IN" sz="2400" dirty="0"/>
              <a:t> 	1505095 (CSE)		</a:t>
            </a:r>
            <a:br>
              <a:rPr lang="en-IN" sz="2400" dirty="0"/>
            </a:br>
            <a:r>
              <a:rPr lang="en-IN" sz="2400" dirty="0"/>
              <a:t>Anand Kumar 	1505361 (CSE) 		</a:t>
            </a:r>
            <a:br>
              <a:rPr lang="en-IN" sz="2400" dirty="0"/>
            </a:br>
            <a:r>
              <a:rPr lang="en-IN" sz="2400" dirty="0"/>
              <a:t>Champak Sinha 	1505205 (CSE) 	 Under </a:t>
            </a:r>
            <a:r>
              <a:rPr lang="en-IN" sz="2400" i="1" dirty="0"/>
              <a:t>the guidance of</a:t>
            </a:r>
            <a:br>
              <a:rPr lang="en-IN" sz="2400" dirty="0"/>
            </a:br>
            <a:r>
              <a:rPr lang="en-IN" sz="2400" dirty="0" err="1"/>
              <a:t>Pranesh</a:t>
            </a:r>
            <a:r>
              <a:rPr lang="en-IN" sz="2400" dirty="0"/>
              <a:t> </a:t>
            </a:r>
            <a:r>
              <a:rPr lang="en-IN" sz="2400"/>
              <a:t>Biswas 	1505232 </a:t>
            </a:r>
            <a:r>
              <a:rPr lang="en-IN" sz="2400" dirty="0"/>
              <a:t>(CSE) 	 </a:t>
            </a:r>
            <a:r>
              <a:rPr lang="en-IN" sz="2400" dirty="0" err="1"/>
              <a:t>Dr.</a:t>
            </a:r>
            <a:r>
              <a:rPr lang="en-IN" sz="2400" dirty="0"/>
              <a:t> </a:t>
            </a:r>
            <a:r>
              <a:rPr lang="en-IN" sz="2400" dirty="0" err="1"/>
              <a:t>Jyotismita</a:t>
            </a:r>
            <a:r>
              <a:rPr lang="en-IN" sz="2400" dirty="0"/>
              <a:t> </a:t>
            </a:r>
            <a:r>
              <a:rPr lang="en-IN" sz="2400" dirty="0" err="1"/>
              <a:t>Chaki</a:t>
            </a:r>
            <a:endParaRPr sz="2400" dirty="0"/>
          </a:p>
        </p:txBody>
      </p:sp>
      <p:sp>
        <p:nvSpPr>
          <p:cNvPr id="3" name="Subtitle 2"/>
          <p:cNvSpPr>
            <a:spLocks noGrp="1"/>
          </p:cNvSpPr>
          <p:nvPr>
            <p:ph type="subTitle" idx="1"/>
          </p:nvPr>
        </p:nvSpPr>
        <p:spPr>
          <a:xfrm>
            <a:off x="1066800" y="3165763"/>
            <a:ext cx="10058400" cy="479261"/>
          </a:xfrm>
        </p:spPr>
        <p:txBody>
          <a:bodyPr/>
          <a:lstStyle/>
          <a:p>
            <a:r>
              <a:rPr lang="en-IN" dirty="0"/>
              <a:t>Presented By:</a:t>
            </a:r>
            <a:endParaRPr dirty="0"/>
          </a:p>
        </p:txBody>
      </p:sp>
    </p:spTree>
    <p:extLst>
      <p:ext uri="{BB962C8B-B14F-4D97-AF65-F5344CB8AC3E}">
        <p14:creationId xmlns:p14="http://schemas.microsoft.com/office/powerpoint/2010/main" val="362715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lang="en-IN" sz="3800" dirty="0"/>
              <a:t>Contents</a:t>
            </a:r>
            <a:endParaRPr sz="3800" dirty="0"/>
          </a:p>
        </p:txBody>
      </p:sp>
      <p:sp>
        <p:nvSpPr>
          <p:cNvPr id="14" name="Content Placeholder 13"/>
          <p:cNvSpPr>
            <a:spLocks noGrp="1"/>
          </p:cNvSpPr>
          <p:nvPr>
            <p:ph idx="1"/>
          </p:nvPr>
        </p:nvSpPr>
        <p:spPr/>
        <p:txBody>
          <a:bodyPr>
            <a:normAutofit fontScale="77500" lnSpcReduction="20000"/>
          </a:bodyPr>
          <a:lstStyle/>
          <a:p>
            <a:r>
              <a:rPr lang="en-IN" sz="2200" b="1" dirty="0"/>
              <a:t>Introduction</a:t>
            </a:r>
            <a:endParaRPr sz="2200" b="1" dirty="0"/>
          </a:p>
          <a:p>
            <a:r>
              <a:rPr lang="en-IN" sz="2200" b="1" dirty="0"/>
              <a:t>Goal</a:t>
            </a:r>
            <a:endParaRPr sz="2200" b="1" dirty="0"/>
          </a:p>
          <a:p>
            <a:r>
              <a:rPr lang="en-IN" sz="2200" b="1" dirty="0"/>
              <a:t>Proposed Framework</a:t>
            </a:r>
          </a:p>
          <a:p>
            <a:pPr lvl="1"/>
            <a:r>
              <a:rPr lang="en-IN" sz="2000" dirty="0"/>
              <a:t>Approach for Training</a:t>
            </a:r>
          </a:p>
          <a:p>
            <a:pPr lvl="1"/>
            <a:r>
              <a:rPr lang="en-IN" sz="2000" dirty="0"/>
              <a:t>Approach for Testing</a:t>
            </a:r>
          </a:p>
          <a:p>
            <a:pPr lvl="1"/>
            <a:r>
              <a:rPr lang="en-IN" sz="2000" dirty="0"/>
              <a:t>Pre-Processing</a:t>
            </a:r>
          </a:p>
          <a:p>
            <a:pPr lvl="1"/>
            <a:r>
              <a:rPr lang="en-IN" sz="2000" dirty="0"/>
              <a:t>Classifiers</a:t>
            </a:r>
          </a:p>
          <a:p>
            <a:pPr lvl="2"/>
            <a:r>
              <a:rPr lang="en-IN" dirty="0"/>
              <a:t>KNN Classifier</a:t>
            </a:r>
          </a:p>
          <a:p>
            <a:pPr lvl="2"/>
            <a:r>
              <a:rPr lang="en-IN" dirty="0"/>
              <a:t>Random Forest Classifier</a:t>
            </a:r>
          </a:p>
          <a:p>
            <a:pPr lvl="2"/>
            <a:r>
              <a:rPr lang="en-IN" dirty="0"/>
              <a:t>Support Vector Machines</a:t>
            </a:r>
            <a:endParaRPr lang="en-IN" sz="1800" dirty="0"/>
          </a:p>
          <a:p>
            <a:r>
              <a:rPr lang="en-IN" sz="2200" b="1" dirty="0"/>
              <a:t>Results and Comparison</a:t>
            </a:r>
          </a:p>
          <a:p>
            <a:r>
              <a:rPr lang="en-IN" sz="2200" b="1" dirty="0"/>
              <a:t>Summary and Conclusion</a:t>
            </a:r>
          </a:p>
          <a:p>
            <a:r>
              <a:rPr lang="en-IN" sz="2200" b="1" dirty="0"/>
              <a:t>References</a:t>
            </a:r>
          </a:p>
        </p:txBody>
      </p:sp>
    </p:spTree>
    <p:extLst>
      <p:ext uri="{BB962C8B-B14F-4D97-AF65-F5344CB8AC3E}">
        <p14:creationId xmlns:p14="http://schemas.microsoft.com/office/powerpoint/2010/main" val="304282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E304-FAEA-48AE-88B2-780AF4BB4F33}"/>
              </a:ext>
            </a:extLst>
          </p:cNvPr>
          <p:cNvSpPr>
            <a:spLocks noGrp="1"/>
          </p:cNvSpPr>
          <p:nvPr>
            <p:ph type="title"/>
          </p:nvPr>
        </p:nvSpPr>
        <p:spPr/>
        <p:txBody>
          <a:bodyPr>
            <a:normAutofit/>
          </a:bodyPr>
          <a:lstStyle/>
          <a:p>
            <a:pPr algn="ctr"/>
            <a:r>
              <a:rPr lang="en-IN" sz="3800" dirty="0"/>
              <a:t>Introduction</a:t>
            </a:r>
          </a:p>
        </p:txBody>
      </p:sp>
      <p:sp>
        <p:nvSpPr>
          <p:cNvPr id="3" name="Content Placeholder 2">
            <a:extLst>
              <a:ext uri="{FF2B5EF4-FFF2-40B4-BE49-F238E27FC236}">
                <a16:creationId xmlns:a16="http://schemas.microsoft.com/office/drawing/2014/main" id="{1B00ADB8-F315-45A5-8A3A-D1820CEF63CC}"/>
              </a:ext>
            </a:extLst>
          </p:cNvPr>
          <p:cNvSpPr>
            <a:spLocks noGrp="1"/>
          </p:cNvSpPr>
          <p:nvPr>
            <p:ph idx="1"/>
          </p:nvPr>
        </p:nvSpPr>
        <p:spPr/>
        <p:txBody>
          <a:bodyPr>
            <a:normAutofit/>
          </a:bodyPr>
          <a:lstStyle/>
          <a:p>
            <a:endParaRPr lang="en-IN" sz="2400" dirty="0"/>
          </a:p>
          <a:p>
            <a:r>
              <a:rPr lang="en-IN" sz="2400" dirty="0"/>
              <a:t>The significant task of handwritten digit recognition has great importance in the recognition of postcodes sort mail, bank check amounts and so on. Since three decades, there is no single classifier performs the best for all pattern classification problems consistently.</a:t>
            </a:r>
            <a:endParaRPr lang="en-IN" sz="2400" b="1" dirty="0"/>
          </a:p>
          <a:p>
            <a:r>
              <a:rPr lang="en-IN" sz="2400" dirty="0"/>
              <a:t>Our work is focused on an accurate and feasible method applied and tested on training set (5,000 Images) and test set (2,500 Images) of MNIST Handwritten digit database and additional custom digits.</a:t>
            </a:r>
          </a:p>
        </p:txBody>
      </p:sp>
    </p:spTree>
    <p:extLst>
      <p:ext uri="{BB962C8B-B14F-4D97-AF65-F5344CB8AC3E}">
        <p14:creationId xmlns:p14="http://schemas.microsoft.com/office/powerpoint/2010/main" val="414544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30EA-F233-4402-85EB-2214EF1978AA}"/>
              </a:ext>
            </a:extLst>
          </p:cNvPr>
          <p:cNvSpPr>
            <a:spLocks noGrp="1"/>
          </p:cNvSpPr>
          <p:nvPr>
            <p:ph type="title"/>
          </p:nvPr>
        </p:nvSpPr>
        <p:spPr/>
        <p:txBody>
          <a:bodyPr>
            <a:normAutofit/>
          </a:bodyPr>
          <a:lstStyle/>
          <a:p>
            <a:pPr algn="ctr"/>
            <a:r>
              <a:rPr lang="en-IN" sz="3800" dirty="0"/>
              <a:t>Goal</a:t>
            </a:r>
          </a:p>
        </p:txBody>
      </p:sp>
      <p:sp>
        <p:nvSpPr>
          <p:cNvPr id="3" name="Content Placeholder 2">
            <a:extLst>
              <a:ext uri="{FF2B5EF4-FFF2-40B4-BE49-F238E27FC236}">
                <a16:creationId xmlns:a16="http://schemas.microsoft.com/office/drawing/2014/main" id="{809C494F-AE63-484E-BE74-85560A7B8B2C}"/>
              </a:ext>
            </a:extLst>
          </p:cNvPr>
          <p:cNvSpPr>
            <a:spLocks noGrp="1"/>
          </p:cNvSpPr>
          <p:nvPr>
            <p:ph idx="1"/>
          </p:nvPr>
        </p:nvSpPr>
        <p:spPr/>
        <p:txBody>
          <a:bodyPr>
            <a:normAutofit/>
          </a:bodyPr>
          <a:lstStyle/>
          <a:p>
            <a:endParaRPr lang="en-US" sz="2400" dirty="0"/>
          </a:p>
          <a:p>
            <a:r>
              <a:rPr lang="en-US" sz="2400" dirty="0"/>
              <a:t>Our goal for this project is quite simple we want to take data from images of hand-drawn digits and classify them as a number from 0 to 9. </a:t>
            </a:r>
          </a:p>
          <a:p>
            <a:r>
              <a:rPr lang="en-US" sz="2400" dirty="0"/>
              <a:t>We will classify the digits by training on training set we obtained from a public database (MNIST) and custom digits entered through the User Interface by the user.</a:t>
            </a:r>
            <a:endParaRPr lang="en-IN" sz="2400" dirty="0"/>
          </a:p>
        </p:txBody>
      </p:sp>
    </p:spTree>
    <p:extLst>
      <p:ext uri="{BB962C8B-B14F-4D97-AF65-F5344CB8AC3E}">
        <p14:creationId xmlns:p14="http://schemas.microsoft.com/office/powerpoint/2010/main" val="226709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34E0-B08E-4BA2-8E44-D880771905E7}"/>
              </a:ext>
            </a:extLst>
          </p:cNvPr>
          <p:cNvSpPr>
            <a:spLocks noGrp="1"/>
          </p:cNvSpPr>
          <p:nvPr>
            <p:ph type="title"/>
          </p:nvPr>
        </p:nvSpPr>
        <p:spPr/>
        <p:txBody>
          <a:bodyPr>
            <a:normAutofit/>
          </a:bodyPr>
          <a:lstStyle/>
          <a:p>
            <a:pPr algn="ctr"/>
            <a:r>
              <a:rPr lang="en-IN" sz="3800" dirty="0"/>
              <a:t>Proposed Framework:</a:t>
            </a:r>
            <a:br>
              <a:rPr lang="en-IN" sz="3800" dirty="0"/>
            </a:br>
            <a:r>
              <a:rPr lang="en-IN" sz="3800" dirty="0"/>
              <a:t>Approach for Training</a:t>
            </a:r>
          </a:p>
        </p:txBody>
      </p:sp>
      <p:sp>
        <p:nvSpPr>
          <p:cNvPr id="3" name="Content Placeholder 2">
            <a:extLst>
              <a:ext uri="{FF2B5EF4-FFF2-40B4-BE49-F238E27FC236}">
                <a16:creationId xmlns:a16="http://schemas.microsoft.com/office/drawing/2014/main" id="{6F012069-A501-41F6-B0FF-DDD43D08885D}"/>
              </a:ext>
            </a:extLst>
          </p:cNvPr>
          <p:cNvSpPr>
            <a:spLocks noGrp="1"/>
          </p:cNvSpPr>
          <p:nvPr>
            <p:ph idx="1"/>
          </p:nvPr>
        </p:nvSpPr>
        <p:spPr/>
        <p:txBody>
          <a:bodyPr/>
          <a:lstStyle/>
          <a:p>
            <a:r>
              <a:rPr lang="en-US" dirty="0"/>
              <a:t>The way we pre-processed the data is shown in the flow chart below and is explained later in the report.</a:t>
            </a:r>
            <a:endParaRPr lang="en-IN" dirty="0"/>
          </a:p>
        </p:txBody>
      </p:sp>
      <p:pic>
        <p:nvPicPr>
          <p:cNvPr id="5" name="Picture 4">
            <a:extLst>
              <a:ext uri="{FF2B5EF4-FFF2-40B4-BE49-F238E27FC236}">
                <a16:creationId xmlns:a16="http://schemas.microsoft.com/office/drawing/2014/main" id="{86F0DE4D-5AEB-4F7F-94C2-DA2A92D7A3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703520"/>
            <a:ext cx="9144000" cy="3651073"/>
          </a:xfrm>
          <a:prstGeom prst="rect">
            <a:avLst/>
          </a:prstGeom>
        </p:spPr>
      </p:pic>
    </p:spTree>
    <p:extLst>
      <p:ext uri="{BB962C8B-B14F-4D97-AF65-F5344CB8AC3E}">
        <p14:creationId xmlns:p14="http://schemas.microsoft.com/office/powerpoint/2010/main" val="711732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34E0-B08E-4BA2-8E44-D880771905E7}"/>
              </a:ext>
            </a:extLst>
          </p:cNvPr>
          <p:cNvSpPr>
            <a:spLocks noGrp="1"/>
          </p:cNvSpPr>
          <p:nvPr>
            <p:ph type="title"/>
          </p:nvPr>
        </p:nvSpPr>
        <p:spPr/>
        <p:txBody>
          <a:bodyPr>
            <a:normAutofit/>
          </a:bodyPr>
          <a:lstStyle/>
          <a:p>
            <a:pPr algn="ctr"/>
            <a:r>
              <a:rPr lang="en-IN" sz="3800" dirty="0"/>
              <a:t>Proposed Framework:</a:t>
            </a:r>
            <a:br>
              <a:rPr lang="en-IN" sz="3800" dirty="0"/>
            </a:br>
            <a:r>
              <a:rPr lang="en-IN" sz="3800" dirty="0"/>
              <a:t>Approach for Testing</a:t>
            </a:r>
          </a:p>
        </p:txBody>
      </p:sp>
      <p:sp>
        <p:nvSpPr>
          <p:cNvPr id="3" name="Content Placeholder 2">
            <a:extLst>
              <a:ext uri="{FF2B5EF4-FFF2-40B4-BE49-F238E27FC236}">
                <a16:creationId xmlns:a16="http://schemas.microsoft.com/office/drawing/2014/main" id="{6F012069-A501-41F6-B0FF-DDD43D08885D}"/>
              </a:ext>
            </a:extLst>
          </p:cNvPr>
          <p:cNvSpPr>
            <a:spLocks noGrp="1"/>
          </p:cNvSpPr>
          <p:nvPr>
            <p:ph idx="1"/>
          </p:nvPr>
        </p:nvSpPr>
        <p:spPr/>
        <p:txBody>
          <a:bodyPr/>
          <a:lstStyle/>
          <a:p>
            <a:r>
              <a:rPr lang="en-US" dirty="0"/>
              <a:t>Both of the testing ways needed preprocessing and then the preprocessed images were sent to the classifier which then classified the digits from 0-9. The testing phase and the steps followed are shown in the flow chart below:</a:t>
            </a:r>
            <a:endParaRPr lang="en-IN" dirty="0"/>
          </a:p>
        </p:txBody>
      </p:sp>
      <p:pic>
        <p:nvPicPr>
          <p:cNvPr id="5" name="Picture 4">
            <a:extLst>
              <a:ext uri="{FF2B5EF4-FFF2-40B4-BE49-F238E27FC236}">
                <a16:creationId xmlns:a16="http://schemas.microsoft.com/office/drawing/2014/main" id="{C1F849BE-C038-465C-8B1F-53B29E2427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5698" y="2852937"/>
            <a:ext cx="9000603" cy="3547863"/>
          </a:xfrm>
          <a:prstGeom prst="rect">
            <a:avLst/>
          </a:prstGeom>
        </p:spPr>
      </p:pic>
    </p:spTree>
    <p:extLst>
      <p:ext uri="{BB962C8B-B14F-4D97-AF65-F5344CB8AC3E}">
        <p14:creationId xmlns:p14="http://schemas.microsoft.com/office/powerpoint/2010/main" val="192648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D4F-061B-442D-9BAA-02C1A08356D5}"/>
              </a:ext>
            </a:extLst>
          </p:cNvPr>
          <p:cNvSpPr>
            <a:spLocks noGrp="1"/>
          </p:cNvSpPr>
          <p:nvPr>
            <p:ph type="title"/>
          </p:nvPr>
        </p:nvSpPr>
        <p:spPr/>
        <p:txBody>
          <a:bodyPr>
            <a:normAutofit/>
          </a:bodyPr>
          <a:lstStyle/>
          <a:p>
            <a:pPr algn="ctr"/>
            <a:r>
              <a:rPr lang="en-IN" sz="3800" dirty="0"/>
              <a:t>Pre-Processing</a:t>
            </a:r>
          </a:p>
        </p:txBody>
      </p:sp>
      <p:sp>
        <p:nvSpPr>
          <p:cNvPr id="7" name="Content Placeholder 6">
            <a:extLst>
              <a:ext uri="{FF2B5EF4-FFF2-40B4-BE49-F238E27FC236}">
                <a16:creationId xmlns:a16="http://schemas.microsoft.com/office/drawing/2014/main" id="{2918A82A-9F85-4451-8DC8-3F0DEA09ADCA}"/>
              </a:ext>
            </a:extLst>
          </p:cNvPr>
          <p:cNvSpPr>
            <a:spLocks noGrp="1"/>
          </p:cNvSpPr>
          <p:nvPr>
            <p:ph idx="1"/>
          </p:nvPr>
        </p:nvSpPr>
        <p:spPr/>
        <p:txBody>
          <a:bodyPr>
            <a:normAutofit/>
          </a:bodyPr>
          <a:lstStyle/>
          <a:p>
            <a:r>
              <a:rPr lang="en-IN" sz="2200" b="1" dirty="0"/>
              <a:t>Resizing: </a:t>
            </a:r>
            <a:r>
              <a:rPr lang="en-IN" sz="2200" dirty="0"/>
              <a:t>Every image that was input was resized to 28x28 px in order to maintain a standard size.</a:t>
            </a:r>
          </a:p>
          <a:p>
            <a:r>
              <a:rPr lang="en-IN" sz="2200" b="1" dirty="0"/>
              <a:t>Thresholding: </a:t>
            </a:r>
            <a:r>
              <a:rPr lang="en-IN" sz="2200" dirty="0"/>
              <a:t>To partition the image into foreground and background.</a:t>
            </a:r>
          </a:p>
          <a:p>
            <a:r>
              <a:rPr lang="en-IN" sz="2200" b="1" dirty="0"/>
              <a:t>Cropping: </a:t>
            </a:r>
            <a:r>
              <a:rPr lang="en-IN" sz="2200" dirty="0"/>
              <a:t>The removal of unwanted areas from an image.</a:t>
            </a:r>
          </a:p>
          <a:p>
            <a:pPr marL="0" indent="0">
              <a:buNone/>
            </a:pPr>
            <a:endParaRPr lang="en-IN" sz="2200" dirty="0">
              <a:solidFill>
                <a:schemeClr val="bg1"/>
              </a:solidFill>
            </a:endParaRPr>
          </a:p>
          <a:p>
            <a:pPr marL="0" indent="0">
              <a:buNone/>
            </a:pPr>
            <a:endParaRPr lang="en-IN" sz="2200" dirty="0">
              <a:solidFill>
                <a:schemeClr val="bg1"/>
              </a:solidFill>
            </a:endParaRPr>
          </a:p>
          <a:p>
            <a:pPr marL="0" indent="0">
              <a:buNone/>
            </a:pPr>
            <a:endParaRPr lang="en-IN" sz="2200" dirty="0">
              <a:solidFill>
                <a:schemeClr val="bg1"/>
              </a:solidFill>
            </a:endParaRPr>
          </a:p>
          <a:p>
            <a:pPr marL="0" indent="0" algn="just">
              <a:buNone/>
            </a:pPr>
            <a:r>
              <a:rPr lang="en-IN" sz="1500" dirty="0">
                <a:solidFill>
                  <a:schemeClr val="tx1"/>
                </a:solidFill>
              </a:rPr>
              <a:t>                      Original		    After Thresholding	                    Row Cropping                    Column Cropping</a:t>
            </a:r>
          </a:p>
        </p:txBody>
      </p:sp>
      <p:pic>
        <p:nvPicPr>
          <p:cNvPr id="4" name="Picture 3">
            <a:extLst>
              <a:ext uri="{FF2B5EF4-FFF2-40B4-BE49-F238E27FC236}">
                <a16:creationId xmlns:a16="http://schemas.microsoft.com/office/drawing/2014/main" id="{60BCA033-2F2A-44AF-8AFC-3F4804145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780" y="3573016"/>
            <a:ext cx="8532440" cy="1728192"/>
          </a:xfrm>
          <a:prstGeom prst="rect">
            <a:avLst/>
          </a:prstGeom>
        </p:spPr>
      </p:pic>
    </p:spTree>
    <p:extLst>
      <p:ext uri="{BB962C8B-B14F-4D97-AF65-F5344CB8AC3E}">
        <p14:creationId xmlns:p14="http://schemas.microsoft.com/office/powerpoint/2010/main" val="264571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D4F-061B-442D-9BAA-02C1A08356D5}"/>
              </a:ext>
            </a:extLst>
          </p:cNvPr>
          <p:cNvSpPr>
            <a:spLocks noGrp="1"/>
          </p:cNvSpPr>
          <p:nvPr>
            <p:ph type="title"/>
          </p:nvPr>
        </p:nvSpPr>
        <p:spPr/>
        <p:txBody>
          <a:bodyPr>
            <a:normAutofit/>
          </a:bodyPr>
          <a:lstStyle/>
          <a:p>
            <a:pPr algn="ctr"/>
            <a:r>
              <a:rPr lang="en-IN" sz="3800" dirty="0"/>
              <a:t>Classifiers</a:t>
            </a:r>
          </a:p>
        </p:txBody>
      </p:sp>
      <p:sp>
        <p:nvSpPr>
          <p:cNvPr id="3" name="Content Placeholder 2">
            <a:extLst>
              <a:ext uri="{FF2B5EF4-FFF2-40B4-BE49-F238E27FC236}">
                <a16:creationId xmlns:a16="http://schemas.microsoft.com/office/drawing/2014/main" id="{7D20524C-4C1B-49CB-8C7D-E7B672AE49DD}"/>
              </a:ext>
            </a:extLst>
          </p:cNvPr>
          <p:cNvSpPr>
            <a:spLocks noGrp="1"/>
          </p:cNvSpPr>
          <p:nvPr>
            <p:ph idx="1"/>
          </p:nvPr>
        </p:nvSpPr>
        <p:spPr/>
        <p:txBody>
          <a:bodyPr>
            <a:normAutofit/>
          </a:bodyPr>
          <a:lstStyle/>
          <a:p>
            <a:pPr lvl="1"/>
            <a:r>
              <a:rPr lang="en-IN" sz="2400" dirty="0"/>
              <a:t>The classifiers used for English Handwritten Digit Recognition were Linear SVM, Polynomial SVM of degree 5, KNN classifier and the Random Forest Classifier. </a:t>
            </a:r>
          </a:p>
          <a:p>
            <a:pPr lvl="1"/>
            <a:r>
              <a:rPr lang="en-IN" sz="2400" dirty="0"/>
              <a:t>The classifiers were trained on  MNIST dataset for handwritten digits and then tested in two phases.</a:t>
            </a:r>
          </a:p>
          <a:p>
            <a:pPr lvl="1"/>
            <a:r>
              <a:rPr lang="en-IN" sz="2400" dirty="0"/>
              <a:t>The first test set was from the MNIST dataset itself. The second test was not a test set but showed real time prediction using our UI. The test cases were passed into the classifier and the accuracy was measured and noted.</a:t>
            </a:r>
          </a:p>
        </p:txBody>
      </p:sp>
    </p:spTree>
    <p:extLst>
      <p:ext uri="{BB962C8B-B14F-4D97-AF65-F5344CB8AC3E}">
        <p14:creationId xmlns:p14="http://schemas.microsoft.com/office/powerpoint/2010/main" val="180215973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98515-0C12-46CF-BC7C-69B4A13CD5FA}">
  <ds:schemaRefs>
    <ds:schemaRef ds:uri="http://schemas.microsoft.com/office/2006/documentManagement/types"/>
    <ds:schemaRef ds:uri="http://purl.org/dc/terms/"/>
    <ds:schemaRef ds:uri="http://www.w3.org/XML/1998/namespac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4873beb7-5857-4685-be1f-d57550cc96cc"/>
    <ds:schemaRef ds:uri="http://purl.org/dc/dcmitype/"/>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407</TotalTime>
  <Words>841</Words>
  <Application>Microsoft Office PowerPoint</Application>
  <PresentationFormat>Widescreen</PresentationFormat>
  <Paragraphs>65</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Candara</vt:lpstr>
      <vt:lpstr>Consolas</vt:lpstr>
      <vt:lpstr>Tech Computer 16x9</vt:lpstr>
      <vt:lpstr>Handwritten Digit Recognition System</vt:lpstr>
      <vt:lpstr>Rishab   1505137 (CSE)  Anish Hota  1505095 (CSE)   Anand Kumar  1505361 (CSE)    Champak Sinha  1505205 (CSE)   Under the guidance of Pranesh Biswas  1505232 (CSE)   Dr. Jyotismita Chaki</vt:lpstr>
      <vt:lpstr>Contents</vt:lpstr>
      <vt:lpstr>Introduction</vt:lpstr>
      <vt:lpstr>Goal</vt:lpstr>
      <vt:lpstr>Proposed Framework: Approach for Training</vt:lpstr>
      <vt:lpstr>Proposed Framework: Approach for Testing</vt:lpstr>
      <vt:lpstr>Pre-Processing</vt:lpstr>
      <vt:lpstr>Classifiers</vt:lpstr>
      <vt:lpstr>KNN Classifier</vt:lpstr>
      <vt:lpstr>Random Forest Classifier</vt:lpstr>
      <vt:lpstr>Support Vector Machines</vt:lpstr>
      <vt:lpstr>Results and Comparison</vt:lpstr>
      <vt:lpstr>Results and Comparison</vt:lpstr>
      <vt:lpstr>Working Sample</vt:lpstr>
      <vt:lpstr>Summary and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Digit Recognition System</dc:title>
  <dc:creator>ANAND KUMAR</dc:creator>
  <cp:lastModifiedBy>ANAND KUMAR</cp:lastModifiedBy>
  <cp:revision>49</cp:revision>
  <dcterms:created xsi:type="dcterms:W3CDTF">2018-04-28T09:22:45Z</dcterms:created>
  <dcterms:modified xsi:type="dcterms:W3CDTF">2018-04-29T19:36:25Z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